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4" r:id="rId2"/>
    <p:sldMasterId id="2147483695" r:id="rId3"/>
  </p:sldMasterIdLst>
  <p:notesMasterIdLst>
    <p:notesMasterId r:id="rId26"/>
  </p:notesMasterIdLst>
  <p:sldIdLst>
    <p:sldId id="256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433A1A-6A19-4B6E-8050-A11C412259BA}">
  <a:tblStyle styleId="{57433A1A-6A19-4B6E-8050-A11C412259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35FD8A-6C93-42D5-A4EC-13AAE23DF0B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1d4c2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5d1d4c212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8" name="Google Shape;218;g5d1d4c212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61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419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28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5054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5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800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6914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04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593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92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6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208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4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320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15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262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63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83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894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1d4c212b_0_2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1d4c212b_0_2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69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8" name="Google Shape;188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3" name="Google Shape;203;p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/>
          <p:nvPr/>
        </p:nvSpPr>
        <p:spPr>
          <a:xfrm>
            <a:off x="780750" y="719605"/>
            <a:ext cx="7582500" cy="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lvl="0"/>
            <a:r>
              <a:rPr lang="en-US" altLang="zh-CN" sz="3200" b="1" dirty="0">
                <a:latin typeface="Calibri" panose="020F0502020204030204" pitchFamily="34" charset="0"/>
                <a:ea typeface="Al Bayan Plain" charset="-78"/>
                <a:cs typeface="Al Bayan Plain" charset="-78"/>
              </a:rPr>
              <a:t>SCIT/SIT Video data analysis</a:t>
            </a:r>
            <a:endParaRPr lang="en-US" sz="3200" b="1" dirty="0">
              <a:latin typeface="Calibri" panose="020F0502020204030204" pitchFamily="34" charset="0"/>
              <a:ea typeface="Al Bayan Plain" charset="-78"/>
              <a:cs typeface="Al Bayan Plain" charset="-78"/>
            </a:endParaRPr>
          </a:p>
          <a:p>
            <a:pPr lvl="0"/>
            <a:r>
              <a:rPr lang="en-US" altLang="zh-CN" sz="3200" b="1" dirty="0">
                <a:latin typeface="Calibri" panose="020F0502020204030204" pitchFamily="34" charset="0"/>
                <a:ea typeface="Al Bayan Plain" charset="-78"/>
                <a:cs typeface="Al Bayan Plain" charset="-78"/>
              </a:rPr>
              <a:t>Step 3: Algorithm Analysis</a:t>
            </a:r>
            <a:endParaRPr sz="3200" b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4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1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i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Yanyun Bu</a:t>
            </a:r>
            <a:endParaRPr sz="12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Undergraduate Academic Assistan</a:t>
            </a:r>
            <a:r>
              <a:rPr lang="en-US" sz="1200" i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t</a:t>
            </a:r>
            <a:endParaRPr sz="12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H-Behaviours Research Lab</a:t>
            </a:r>
            <a:endParaRPr sz="12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BC Children’s Hospital Research Institute</a:t>
            </a:r>
            <a:endParaRPr sz="12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1" u="none" strike="noStrike" cap="none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Supervisor: Dr. Osman Ipsiroglu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D</a:t>
            </a:r>
            <a:r>
              <a:rPr lang="en-US" sz="1200" i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r. Mike Van der Loos</a:t>
            </a:r>
            <a:endParaRPr sz="12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1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CDACB-300D-41CC-B514-926BC4AA5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32" y="2144104"/>
            <a:ext cx="2086601" cy="2086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9D7D5-BED9-4064-B1C8-91B427D4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4. Data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6 research assistants’ annotation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5 participants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10 min SCIT video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1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Result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294249"/>
            <a:ext cx="7903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Recall rate of each method with different threshold on nose: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X: recall rate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Y: degree of threshold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Left to right: velocity, velocity(five-point stencil), and magnitude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13" name="Picture 12" descr="C:\Users\Bu Yanyun\AppData\Local\Microsoft\Windows\Temporary Internet Files\Content.MSO\3DBB5A9.tmp">
            <a:extLst>
              <a:ext uri="{FF2B5EF4-FFF2-40B4-BE49-F238E27FC236}">
                <a16:creationId xmlns:a16="http://schemas.microsoft.com/office/drawing/2014/main" id="{C546661E-0C3E-4EB0-9DEF-4B6146225F6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6" y="2316708"/>
            <a:ext cx="2668401" cy="213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Bu Yanyun\AppData\Local\Microsoft\Windows\Temporary Internet Files\Content.MSO\6D308E5B.tmp">
            <a:extLst>
              <a:ext uri="{FF2B5EF4-FFF2-40B4-BE49-F238E27FC236}">
                <a16:creationId xmlns:a16="http://schemas.microsoft.com/office/drawing/2014/main" id="{7022ABC2-2B4F-4473-945A-FD037A80439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144" y="2316709"/>
            <a:ext cx="2847712" cy="2139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C:\Users\Bu Yanyun\AppData\Local\Microsoft\Windows\Temporary Internet Files\Content.MSO\1620FAFD.tmp">
            <a:extLst>
              <a:ext uri="{FF2B5EF4-FFF2-40B4-BE49-F238E27FC236}">
                <a16:creationId xmlns:a16="http://schemas.microsoft.com/office/drawing/2014/main" id="{FA0183F1-C66A-44C4-9F02-F30840338EB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703" y="2316708"/>
            <a:ext cx="2847712" cy="2139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874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Result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294249"/>
            <a:ext cx="7903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Precision rate of each method with different threshold on nose: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X: precision rate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Y: degree of threshold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Left to right: velocity, velocity(five-point stencil), and magnitude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16" name="Picture 15" descr="C:\Users\Bu Yanyun\AppData\Local\Microsoft\Windows\Temporary Internet Files\Content.MSO\6D650E9F.tmp">
            <a:extLst>
              <a:ext uri="{FF2B5EF4-FFF2-40B4-BE49-F238E27FC236}">
                <a16:creationId xmlns:a16="http://schemas.microsoft.com/office/drawing/2014/main" id="{D64D5B22-B3CB-4FFB-802B-A5883635BE0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06" y="2368940"/>
            <a:ext cx="2649072" cy="201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:\Users\Bu Yanyun\AppData\Local\Microsoft\Windows\Temporary Internet Files\Content.MSO\D9381421.tmp">
            <a:extLst>
              <a:ext uri="{FF2B5EF4-FFF2-40B4-BE49-F238E27FC236}">
                <a16:creationId xmlns:a16="http://schemas.microsoft.com/office/drawing/2014/main" id="{E9A51A65-AC51-4596-8A08-E432BB34934C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63" y="2368940"/>
            <a:ext cx="3028073" cy="201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Users\Bu Yanyun\AppData\Local\Microsoft\Windows\Temporary Internet Files\Content.MSO\186A0313.tmp">
            <a:extLst>
              <a:ext uri="{FF2B5EF4-FFF2-40B4-BE49-F238E27FC236}">
                <a16:creationId xmlns:a16="http://schemas.microsoft.com/office/drawing/2014/main" id="{E26202D1-B5C6-4A4C-B452-C16F02F55D4F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21" y="2368939"/>
            <a:ext cx="2821641" cy="2011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518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Result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294249"/>
            <a:ext cx="79035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ROC curve of each method with different threshold on nose: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X: recall rate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Y: precision rate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Left to right: velocity, velocity(five-point stencil), and magnitude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AUC: </a:t>
            </a:r>
            <a:r>
              <a:rPr lang="en-US" sz="1500" b="1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0.469, 0.233, 0.611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15" name="Picture 14" descr="C:\Users\Bu Yanyun\AppData\Local\Microsoft\Windows\Temporary Internet Files\Content.MSO\4D93105.tmp">
            <a:extLst>
              <a:ext uri="{FF2B5EF4-FFF2-40B4-BE49-F238E27FC236}">
                <a16:creationId xmlns:a16="http://schemas.microsoft.com/office/drawing/2014/main" id="{433F1636-F920-439F-9D76-1C85F99578C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" y="2503432"/>
            <a:ext cx="2895320" cy="204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:\Users\Bu Yanyun\AppData\Local\Microsoft\Windows\Temporary Internet Files\Content.MSO\EB928BD7.tmp">
            <a:extLst>
              <a:ext uri="{FF2B5EF4-FFF2-40B4-BE49-F238E27FC236}">
                <a16:creationId xmlns:a16="http://schemas.microsoft.com/office/drawing/2014/main" id="{00B8F277-7952-40CB-BD23-9C36B34F716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07" y="2503431"/>
            <a:ext cx="2895321" cy="204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C:\Users\Bu Yanyun\AppData\Local\Microsoft\Windows\Temporary Internet Files\Content.MSO\98584199.tmp">
            <a:extLst>
              <a:ext uri="{FF2B5EF4-FFF2-40B4-BE49-F238E27FC236}">
                <a16:creationId xmlns:a16="http://schemas.microsoft.com/office/drawing/2014/main" id="{6FB89829-6FCE-4C9F-8744-AB8CAF510A9E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176" y="2503431"/>
            <a:ext cx="2895320" cy="204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550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4. Problem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The variance between researcher annotations is too high.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The noisy of 2 velocity methods is high. It may causes they are not able to detect small movement.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If we need more specific analysis on method, we can let clinicians and experts to view the output of methods or we can create a new standard researcher annotation.</a:t>
            </a: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Shoulder, elbow, and wrist in left arm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20EF8-3BEB-4F3A-8AD1-4A93BE619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93783"/>
            <a:ext cx="9144000" cy="901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FB99B-B578-4D51-9961-1E5DEFFBF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21907"/>
            <a:ext cx="9144000" cy="861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BE671-130C-40F4-8717-B9D05BFF0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80352"/>
            <a:ext cx="914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2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shoulder and left shoulder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0744AF-6A6E-4831-9A9D-98609083E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75938"/>
            <a:ext cx="9144000" cy="1191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67A39E-5FE8-4193-9349-7DBDEFFF5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97661"/>
            <a:ext cx="9144000" cy="10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elbow and left elbow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29502-50F2-4AE5-88DF-997FF771D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41967"/>
            <a:ext cx="9144000" cy="1259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30389-9930-4ABF-AF5F-6808D549B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244396"/>
            <a:ext cx="9144000" cy="13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3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wrist and left wrist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3078B-40F4-4FE4-8341-8AEA6F838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88726"/>
            <a:ext cx="9144000" cy="1166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5D117-8F0D-44F8-81CD-AFD8D914A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71725"/>
            <a:ext cx="9144000" cy="105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7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knee and left knee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E242BE-833D-4AD5-B139-787FF6C476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10117"/>
            <a:ext cx="9144000" cy="1144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2B31F-9FE3-45B9-A91A-69259270D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223427"/>
            <a:ext cx="9144000" cy="11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1</a:t>
            </a: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. The methods to detect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Velocity</a:t>
            </a:r>
          </a:p>
          <a:p>
            <a:pPr marL="400050" lvl="0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Velocity (five-point stencil)</a:t>
            </a:r>
          </a:p>
          <a:p>
            <a:pPr marL="400050" lvl="0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Magnitude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ankle and left ankle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25517-F2A6-43F4-A30E-0E554D396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76975"/>
            <a:ext cx="9144000" cy="1080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24F94-FA45-4310-ACC8-C522F62DF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71383"/>
            <a:ext cx="9144000" cy="8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elbow and right knee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C9DDC-A1E1-4527-AE70-2754178CC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05504"/>
            <a:ext cx="9144000" cy="125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D63611-708E-46A9-BFE0-AC81A4855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89" y="3193018"/>
            <a:ext cx="9144000" cy="12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9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5. Some interesting findings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Right wrist and right ankle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B64D2-5181-4857-AED3-6182F8D1F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91924"/>
            <a:ext cx="9144000" cy="115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5BA74-7308-49C9-8823-F74AD6261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261980"/>
            <a:ext cx="9144000" cy="12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1. The methods to detect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/>
              <p:nvPr/>
            </p:nvSpPr>
            <p:spPr>
              <a:xfrm>
                <a:off x="669534" y="1536921"/>
                <a:ext cx="7903500" cy="211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0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Velocity: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calculated by the difference of 2D-coordination between current 	frame and next frame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114300" lvl="5">
                  <a:buClr>
                    <a:srgbClr val="666666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𝑣</m:t>
                      </m:r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Lato"/>
                        </a:rPr>
                        <m:t>𝑑</m:t>
                      </m:r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Lato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Lato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Lato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400050" lvl="1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" y="1536921"/>
                <a:ext cx="7903500" cy="2115900"/>
              </a:xfrm>
              <a:prstGeom prst="rect">
                <a:avLst/>
              </a:prstGeom>
              <a:blipFill>
                <a:blip r:embed="rId6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1. The methods to detect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/>
              <p:nvPr/>
            </p:nvSpPr>
            <p:spPr>
              <a:xfrm>
                <a:off x="669534" y="1536921"/>
                <a:ext cx="7903500" cy="2594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0050" lvl="0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Velocity (five-point stencil):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calculated by the difference of 2D-coordination between current 	frame and next 4 frames using five-point stencil 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114300" lvl="5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velocity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sym typeface="Lato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sym typeface="Lato"/>
                      </a:rPr>
                      <m:t>:</m:t>
                    </m:r>
                  </m:oMath>
                </a14:m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114300" lvl="5">
                  <a:buClr>
                    <a:srgbClr val="666666"/>
                  </a:buClr>
                  <a:buSzPts val="1800"/>
                </a:pPr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114300" lvl="2">
                  <a:buClr>
                    <a:srgbClr val="666666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𝑣</m:t>
                      </m:r>
                      <m:r>
                        <a:rPr lang="en-US" sz="15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500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Lato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5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+4</m:t>
                                  </m:r>
                                </m:sub>
                              </m:sSub>
                              <m:r>
                                <a:rPr lang="en-US" sz="15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+8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+3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−8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  <m:r>
                                    <a:rPr lang="en-US" sz="15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5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12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" y="1536921"/>
                <a:ext cx="7903500" cy="2594300"/>
              </a:xfrm>
              <a:prstGeom prst="rect">
                <a:avLst/>
              </a:prstGeom>
              <a:blipFill>
                <a:blip r:embed="rId6"/>
                <a:stretch>
                  <a:fillRect t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1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1. The methods to detect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/>
              <p:nvPr/>
            </p:nvSpPr>
            <p:spPr>
              <a:xfrm>
                <a:off x="669534" y="1536921"/>
                <a:ext cx="7903500" cy="2117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5" indent="-34290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Magnitude:</a:t>
                </a:r>
              </a:p>
              <a:p>
                <a:pPr marL="114300" lvl="6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calculated by the maximum of  difference of 2D-coordination 	between current frame and next 30 frames </a:t>
                </a:r>
              </a:p>
              <a:p>
                <a:pPr marL="114300" lvl="6">
                  <a:buClr>
                    <a:srgbClr val="666666"/>
                  </a:buClr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Lato"/>
                                  <a:cs typeface="Lato"/>
                                  <a:sym typeface="Lato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Lato"/>
                                  <a:cs typeface="Lato"/>
                                  <a:sym typeface="Lato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Lato"/>
                                  <a:cs typeface="Lato"/>
                                  <a:sym typeface="Lato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Lat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Lato"/>
                                </a:rPr>
                                <m:t>)</m:t>
                              </m:r>
                              <m:r>
                                <a:rPr lang="en-US" sz="200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Lato"/>
                                  <a:cs typeface="Lato"/>
                                  <a:sym typeface="Lato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00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𝑖</m:t>
                      </m:r>
                      <m:r>
                        <a:rPr lang="en-US" sz="2000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/>
                          <a:sym typeface="Lato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/>
                          <a:sym typeface="Lato"/>
                        </a:rPr>
                        <m:t>30</m:t>
                      </m:r>
                    </m:oMath>
                  </m:oMathPara>
                </a14:m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114300" lvl="5">
                  <a:buClr>
                    <a:srgbClr val="666666"/>
                  </a:buClr>
                  <a:buSzPts val="1800"/>
                </a:pPr>
                <a:endParaRPr lang="en-US" sz="20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pPr marL="400050" lvl="1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" y="1536921"/>
                <a:ext cx="7903500" cy="2117118"/>
              </a:xfrm>
              <a:prstGeom prst="rect">
                <a:avLst/>
              </a:prstGeom>
              <a:blipFill>
                <a:blip r:embed="rId6"/>
                <a:stretch>
                  <a:fillRect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2. Detecting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Define a number for the velocity of movement as a threshold to detect movement</a:t>
            </a:r>
          </a:p>
          <a:p>
            <a:pPr marL="114300" lvl="5">
              <a:buClr>
                <a:srgbClr val="666666"/>
              </a:buClr>
              <a:buSzPts val="1800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	ex. Threshold = 6 pixels / sec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3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2. Detecting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/>
              <p:nvPr/>
            </p:nvSpPr>
            <p:spPr>
              <a:xfrm>
                <a:off x="669534" y="1536921"/>
                <a:ext cx="7903500" cy="146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5" indent="-34290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Detect the start of movement if the velocity or magnitude exceeds threshold: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ex.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𝑣</m:t>
                    </m:r>
                    <m:r>
                      <a:rPr lang="en-US" sz="20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&gt;</m:t>
                    </m:r>
                    <m:r>
                      <a:rPr lang="en-US" sz="20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6</m:t>
                    </m:r>
                  </m:oMath>
                </a14:m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 pixels / sec</a:t>
                </a:r>
              </a:p>
              <a:p>
                <a:pPr marL="400050" lvl="1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" y="1536921"/>
                <a:ext cx="7903500" cy="1461939"/>
              </a:xfrm>
              <a:prstGeom prst="rect">
                <a:avLst/>
              </a:prstGeom>
              <a:blipFill>
                <a:blip r:embed="rId6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63BA1-8CF7-427B-A0B5-9AA67F33A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16775"/>
            <a:ext cx="9144000" cy="12855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B64B90-A474-4C69-AF49-C01A3905F372}"/>
              </a:ext>
            </a:extLst>
          </p:cNvPr>
          <p:cNvCxnSpPr/>
          <p:nvPr/>
        </p:nvCxnSpPr>
        <p:spPr>
          <a:xfrm>
            <a:off x="1147631" y="3737718"/>
            <a:ext cx="7094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7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2. Detecting movement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/>
              <p:nvPr/>
            </p:nvSpPr>
            <p:spPr>
              <a:xfrm>
                <a:off x="669534" y="1536921"/>
                <a:ext cx="7903500" cy="1461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lvl="5" indent="-34290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Detect the end of movement if all velocity or magnitude of the following 10 frames are below the threshold:</a:t>
                </a:r>
              </a:p>
              <a:p>
                <a:pPr marL="114300" lvl="5">
                  <a:buClr>
                    <a:srgbClr val="666666"/>
                  </a:buClr>
                  <a:buSzPts val="1800"/>
                </a:pPr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	ex.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𝑣</m:t>
                    </m:r>
                    <m:r>
                      <a:rPr lang="en-US" sz="2000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&lt;</m:t>
                    </m:r>
                    <m:r>
                      <a:rPr lang="en-US" sz="2000" b="0" i="0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6</m:t>
                    </m:r>
                  </m:oMath>
                </a14:m>
                <a:r>
                  <a:rPr lang="en-US" sz="2000" dirty="0">
                    <a:solidFill>
                      <a:srgbClr val="666666"/>
                    </a:solidFill>
                    <a:latin typeface="Calibri" panose="020F0502020204030204" pitchFamily="34" charset="0"/>
                    <a:ea typeface="Lato"/>
                    <a:cs typeface="Lato"/>
                    <a:sym typeface="Lato"/>
                  </a:rPr>
                  <a:t> pixels / sec in the following 10 frames</a:t>
                </a:r>
              </a:p>
              <a:p>
                <a:pPr marL="400050" lvl="1" indent="-285750">
                  <a:buClr>
                    <a:srgbClr val="666666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rgbClr val="666666"/>
                  </a:solidFill>
                  <a:latin typeface="Calibri" panose="020F0502020204030204" pitchFamily="34" charset="0"/>
                  <a:ea typeface="Lato"/>
                  <a:cs typeface="Lato"/>
                  <a:sym typeface="Lato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E482A5-393E-4801-A0EB-9FD3365DE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34" y="1536921"/>
                <a:ext cx="7903500" cy="1461939"/>
              </a:xfrm>
              <a:prstGeom prst="rect">
                <a:avLst/>
              </a:prstGeom>
              <a:blipFill>
                <a:blip r:embed="rId6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406" y="4736056"/>
            <a:ext cx="2479476" cy="3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24" y="4648811"/>
            <a:ext cx="576221" cy="57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80" y="4642256"/>
            <a:ext cx="447252" cy="447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/>
          <p:nvPr/>
        </p:nvSpPr>
        <p:spPr>
          <a:xfrm>
            <a:off x="1" y="4648822"/>
            <a:ext cx="9144000" cy="4947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305" y="4778920"/>
            <a:ext cx="2439869" cy="2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995" y="4691686"/>
            <a:ext cx="567017" cy="43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63" y="814"/>
            <a:ext cx="1894486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669534" y="763544"/>
            <a:ext cx="79035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A1A1A"/>
                </a:solidFill>
                <a:latin typeface="Calibri" panose="020F0502020204030204" pitchFamily="34" charset="0"/>
                <a:ea typeface="Raleway"/>
                <a:cs typeface="Raleway"/>
                <a:sym typeface="Raleway"/>
              </a:rPr>
              <a:t>3. Algorithm analysis</a:t>
            </a:r>
            <a:endParaRPr sz="3200" i="0" u="none" strike="noStrike" cap="none" dirty="0">
              <a:solidFill>
                <a:srgbClr val="1A1A1A"/>
              </a:solidFill>
              <a:latin typeface="Calibri" panose="020F050202020403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482A5-393E-4801-A0EB-9FD3365DEF2E}"/>
              </a:ext>
            </a:extLst>
          </p:cNvPr>
          <p:cNvSpPr txBox="1"/>
          <p:nvPr/>
        </p:nvSpPr>
        <p:spPr>
          <a:xfrm>
            <a:off x="669534" y="1536921"/>
            <a:ext cx="79035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Focus on nose detection (hardest part)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Use different level of threshold on these 3 method to count the true positives, false positives, and false negatives</a:t>
            </a:r>
          </a:p>
          <a:p>
            <a:pPr marL="457200" lvl="5" indent="-34290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66666"/>
                </a:solidFill>
                <a:latin typeface="Calibri" panose="020F0502020204030204" pitchFamily="34" charset="0"/>
                <a:ea typeface="Lato"/>
                <a:cs typeface="Lato"/>
                <a:sym typeface="Lato"/>
              </a:rPr>
              <a:t>Calculate precision(positive predictive value) and recall(sensitivity) for each methods</a:t>
            </a:r>
          </a:p>
          <a:p>
            <a:pPr marL="400050" lvl="1" indent="-285750">
              <a:buClr>
                <a:srgbClr val="666666"/>
              </a:buClr>
              <a:buSzPts val="1800"/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666666"/>
              </a:solidFill>
              <a:latin typeface="Calibri" panose="020F0502020204030204" pitchFamily="34" charset="0"/>
              <a:ea typeface="Lato"/>
              <a:cs typeface="Lato"/>
              <a:sym typeface="Lato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8AB00-0E06-4863-BDF5-D22E1C36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011" y="93542"/>
            <a:ext cx="2086601" cy="3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437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465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Simple Light</vt:lpstr>
      <vt:lpstr>Office Theme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 Yanyun</cp:lastModifiedBy>
  <cp:revision>49</cp:revision>
  <dcterms:modified xsi:type="dcterms:W3CDTF">2019-07-26T00:55:33Z</dcterms:modified>
</cp:coreProperties>
</file>